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27"/>
  </p:notesMasterIdLst>
  <p:sldIdLst>
    <p:sldId id="258" r:id="rId3"/>
    <p:sldId id="497" r:id="rId4"/>
    <p:sldId id="498" r:id="rId5"/>
    <p:sldId id="499" r:id="rId6"/>
    <p:sldId id="500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9" r:id="rId102"/>
    <p:sldId id="370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8" r:id="rId128"/>
    <p:sldId id="399" r:id="rId129"/>
    <p:sldId id="400" r:id="rId130"/>
    <p:sldId id="401" r:id="rId131"/>
    <p:sldId id="402" r:id="rId132"/>
    <p:sldId id="403" r:id="rId133"/>
    <p:sldId id="404" r:id="rId134"/>
    <p:sldId id="405" r:id="rId135"/>
    <p:sldId id="406" r:id="rId136"/>
    <p:sldId id="407" r:id="rId137"/>
    <p:sldId id="408" r:id="rId138"/>
    <p:sldId id="409" r:id="rId139"/>
    <p:sldId id="410" r:id="rId140"/>
    <p:sldId id="411" r:id="rId141"/>
    <p:sldId id="412" r:id="rId142"/>
    <p:sldId id="413" r:id="rId143"/>
    <p:sldId id="414" r:id="rId144"/>
    <p:sldId id="415" r:id="rId145"/>
    <p:sldId id="416" r:id="rId146"/>
    <p:sldId id="417" r:id="rId147"/>
    <p:sldId id="418" r:id="rId148"/>
    <p:sldId id="419" r:id="rId149"/>
    <p:sldId id="420" r:id="rId150"/>
    <p:sldId id="421" r:id="rId151"/>
    <p:sldId id="422" r:id="rId152"/>
    <p:sldId id="423" r:id="rId153"/>
    <p:sldId id="424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3" r:id="rId163"/>
    <p:sldId id="434" r:id="rId164"/>
    <p:sldId id="435" r:id="rId165"/>
    <p:sldId id="436" r:id="rId166"/>
    <p:sldId id="437" r:id="rId167"/>
    <p:sldId id="438" r:id="rId168"/>
    <p:sldId id="439" r:id="rId169"/>
    <p:sldId id="440" r:id="rId170"/>
    <p:sldId id="441" r:id="rId171"/>
    <p:sldId id="442" r:id="rId172"/>
    <p:sldId id="443" r:id="rId173"/>
    <p:sldId id="444" r:id="rId174"/>
    <p:sldId id="445" r:id="rId175"/>
    <p:sldId id="446" r:id="rId176"/>
    <p:sldId id="447" r:id="rId177"/>
    <p:sldId id="448" r:id="rId178"/>
    <p:sldId id="449" r:id="rId179"/>
    <p:sldId id="450" r:id="rId180"/>
    <p:sldId id="451" r:id="rId181"/>
    <p:sldId id="452" r:id="rId182"/>
    <p:sldId id="453" r:id="rId183"/>
    <p:sldId id="454" r:id="rId184"/>
    <p:sldId id="455" r:id="rId185"/>
    <p:sldId id="456" r:id="rId186"/>
    <p:sldId id="457" r:id="rId187"/>
    <p:sldId id="458" r:id="rId188"/>
    <p:sldId id="459" r:id="rId189"/>
    <p:sldId id="460" r:id="rId190"/>
    <p:sldId id="461" r:id="rId191"/>
    <p:sldId id="462" r:id="rId192"/>
    <p:sldId id="463" r:id="rId193"/>
    <p:sldId id="464" r:id="rId194"/>
    <p:sldId id="465" r:id="rId195"/>
    <p:sldId id="466" r:id="rId196"/>
    <p:sldId id="467" r:id="rId197"/>
    <p:sldId id="468" r:id="rId198"/>
    <p:sldId id="469" r:id="rId199"/>
    <p:sldId id="470" r:id="rId200"/>
    <p:sldId id="471" r:id="rId201"/>
    <p:sldId id="472" r:id="rId202"/>
    <p:sldId id="473" r:id="rId203"/>
    <p:sldId id="474" r:id="rId204"/>
    <p:sldId id="475" r:id="rId205"/>
    <p:sldId id="476" r:id="rId206"/>
    <p:sldId id="477" r:id="rId207"/>
    <p:sldId id="478" r:id="rId208"/>
    <p:sldId id="479" r:id="rId209"/>
    <p:sldId id="480" r:id="rId210"/>
    <p:sldId id="481" r:id="rId211"/>
    <p:sldId id="482" r:id="rId212"/>
    <p:sldId id="483" r:id="rId213"/>
    <p:sldId id="484" r:id="rId214"/>
    <p:sldId id="485" r:id="rId215"/>
    <p:sldId id="486" r:id="rId216"/>
    <p:sldId id="487" r:id="rId217"/>
    <p:sldId id="488" r:id="rId218"/>
    <p:sldId id="489" r:id="rId219"/>
    <p:sldId id="490" r:id="rId220"/>
    <p:sldId id="491" r:id="rId221"/>
    <p:sldId id="492" r:id="rId222"/>
    <p:sldId id="493" r:id="rId223"/>
    <p:sldId id="494" r:id="rId224"/>
    <p:sldId id="495" r:id="rId225"/>
    <p:sldId id="496" r:id="rId2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0283EF-D672-4F37-9E68-A32E315BB3E5}">
  <a:tblStyle styleId="{F80283EF-D672-4F37-9E68-A32E315BB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20" autoAdjust="0"/>
  </p:normalViewPr>
  <p:slideViewPr>
    <p:cSldViewPr snapToGrid="0">
      <p:cViewPr varScale="1">
        <p:scale>
          <a:sx n="129" d="100"/>
          <a:sy n="129" d="100"/>
        </p:scale>
        <p:origin x="11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presProps" Target="pres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viewProps" Target="view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theme" Target="theme/them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uLKjb973HU" TargetMode="External"/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wdstrike.com/wp-content/uploads/2024/08/Channel-File-291-Incident-Root-Cause-Analysis-08.06.2024.pdf" TargetMode="External"/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search/video?k=progress+bar" TargetMode="External"/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8/" TargetMode="External"/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a0c23888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a0c23888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6921a3f8c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6921a3f8c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Make your own with Excel!</a:t>
            </a:r>
            <a:endParaRPr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92806568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592806568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Has some simplifications while we take on higher concepts like pointers</a:t>
            </a:r>
            <a:endParaRPr dirty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5a0a6ba2ea_1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5a0a6ba2ea_1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addresses{8,9,10}.c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Were these ints instead of chars, you would still do +1, and the compiler would know that it's really +4.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c7a2e96b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c7a2e96b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compare0.c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65235447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865235447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06bdab245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06bdab245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compare{1,2}.c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Have to type "HI!“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Comparing Hi! </a:t>
            </a:r>
            <a:r>
              <a:rPr lang="en-GB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nd HI! </a:t>
            </a:r>
            <a:r>
              <a:rPr lang="en-GB" dirty="0">
                <a:solidFill>
                  <a:schemeClr val="dk1"/>
                </a:solidFill>
              </a:rPr>
              <a:t>W</a:t>
            </a:r>
            <a:r>
              <a:rPr lang="en" dirty="0">
                <a:solidFill>
                  <a:schemeClr val="dk1"/>
                </a:solidFill>
              </a:rPr>
              <a:t>ith == is actually comparing ADDRESSES...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865235447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865235447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c7a2e96b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c7a2e96b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9c7a2e96b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9c7a2e96b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9c7a2e96b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9c7a2e96b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c7a2e96b2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c7a2e96b2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6921a3f8c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6921a3f8c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Pretty good example</a:t>
            </a: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c7a2e96b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c7a2e96b2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9c7a2e96b2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9c7a2e96b2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c7a2e96b2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c7a2e96b2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9c7a2e96b2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9c7a2e96b2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9c7a2e96b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9c7a2e96b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compare{3,4}.c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9c7a2e96b2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9c7a2e96b2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copy{0,1}.c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Have to use "hi!" in lowercase</a:t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c7a2e96b2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c7a2e96b2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c7a2e96b2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c7a2e96b2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9c7a2e96b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9c7a2e96b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9c7a2e96b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9c7a2e96b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6921a3f8c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6921a3f8c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7a2e96b2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7a2e96b2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c7a2e96b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c7a2e96b2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c7a2e96b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c7a2e96b2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NB this demonstrates </a:t>
            </a:r>
            <a:r>
              <a:rPr lang="en-GB" dirty="0" err="1"/>
              <a:t>strcmp</a:t>
            </a:r>
            <a:r>
              <a:rPr lang="en-GB" dirty="0"/>
              <a:t> in the &lt;</a:t>
            </a:r>
            <a:r>
              <a:rPr lang="en-GB" dirty="0" err="1"/>
              <a:t>string.h</a:t>
            </a:r>
            <a:r>
              <a:rPr lang="en-GB" dirty="0"/>
              <a:t>&gt; header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When t is copy of s the memory address is recycled!!</a:t>
            </a:r>
            <a:endParaRPr dirty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c7a2e96b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c7a2e96b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If you change capitalisation at s, t also gets changed!!</a:t>
            </a:r>
            <a:endParaRPr dirty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35ffdea7c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35ffdea7c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copy{2,3,4}.c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Point here is that memory allocation is important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If you make a new var you need to </a:t>
            </a:r>
            <a:r>
              <a:rPr lang="en-GB" dirty="0" err="1"/>
              <a:t>mallo</a:t>
            </a:r>
            <a:r>
              <a:rPr lang="en-GB" dirty="0"/>
              <a:t>() the space for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Code demonstrates use of malloc()</a:t>
            </a:r>
            <a:endParaRPr dirty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c7a2e96b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c7a2e96b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9c7a2e96b2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9c7a2e96b2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9c7a2e96b2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9c7a2e96b2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Explicitly allocate memory chunk for t</a:t>
            </a:r>
            <a:endParaRPr dirty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c7a2e96b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c7a2e96b2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7a2e96b2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7a2e96b2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Iterate over s in for loop (next few slides)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6921a3f8c_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6921a3f8c_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a2e96b2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a2e96b2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c7a2e96b2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c7a2e96b2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9c7a2e96b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9c7a2e96b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 if you change case in s, t has it’s own mem and is not changed</a:t>
            </a:r>
            <a:endParaRPr dirty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9c7a2e96b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9c7a2e96b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61e2d6d49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61e2d6d49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copy5.c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Malloc() can fail so need an error check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NB need free() to release memory to avoid MEMORY LEAKS</a:t>
            </a:r>
            <a:endParaRPr dirty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592806568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592806568f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memory.c, create in advance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[Note: not necessary to free strings returned by get_string, CS50's library does for you.]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 bugs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 zero 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 free(x)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valgrind</a:t>
            </a:r>
            <a:r>
              <a:rPr lang="en-GB" dirty="0"/>
              <a:t> terminal command program that evaluates memory use in programs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valgrind</a:t>
            </a:r>
            <a:r>
              <a:rPr lang="en-GB" dirty="0"/>
              <a:t> ./memory</a:t>
            </a:r>
            <a:endParaRPr dirty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f2ef2c8143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f2ef2c8143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garbage.c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-remnants of something that was in memory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</a:t>
            </a:r>
            <a:r>
              <a:rPr lang="en" dirty="0"/>
              <a:t>arbage | less (pipe less paginates command line output</a:t>
            </a:r>
            <a:endParaRPr dirty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c7a2e96b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c7a2e96b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*x = 42;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onsolas"/>
                <a:sym typeface="Consolas"/>
              </a:rPr>
              <a:t>G</a:t>
            </a:r>
            <a:r>
              <a:rPr lang="en" dirty="0">
                <a:solidFill>
                  <a:srgbClr val="FFFFFF"/>
                </a:solidFill>
                <a:latin typeface="Consolas"/>
                <a:sym typeface="Consolas"/>
              </a:rPr>
              <a:t>oto value of x and put 42 there.</a:t>
            </a:r>
            <a:endParaRPr dirty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9c7a2e96b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9c7a2e96b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c7a2e96b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c7a2e96b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6921a3f8c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6921a3f8c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9c7a2e96b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9c7a2e96b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c7a2e96b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c7a2e96b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592806568f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592806568f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maybe we shouldn't do that</a:t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9c7a2e96b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9c7a2e96b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if we instead…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9c7a2e96b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9c7a2e96b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9c7a2e96b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9c7a2e96b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https://www.youtube.com/watch?v=3uLKjb973HU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35ffdea7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35ffdea7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lot of last week's demos involved swapping…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DRINKING GLASS DEMO – requires a temp variable (like glasses demo)</a:t>
            </a:r>
            <a:endParaRPr dirty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435ffdea7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435ffdea7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swap0.c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this one ready to go in a swap.c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en" dirty="0"/>
              <a:t>rograme code demonstrates that successful swap in local function does not affect global vars in main()</a:t>
            </a:r>
            <a:endParaRPr dirty="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35ffdea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35ffdea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Beware local scope (versus global)</a:t>
            </a:r>
            <a:endParaRPr dirty="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92806568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92806568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9280656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9280656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Adding another “base”: </a:t>
            </a:r>
            <a:r>
              <a:rPr lang="en-GB" dirty="0" err="1"/>
              <a:t>hexidecimal</a:t>
            </a:r>
            <a:endParaRPr dirty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865235447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865235447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Passing “copies” of values, rather than changing the original</a:t>
            </a:r>
            <a:endParaRPr dirty="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1e2d6d4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1e2d6d4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61e2d6d49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61e2d6d49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1e2d6d4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1e2d6d4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1e2d6d49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1e2d6d49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Memory used in different ways</a:t>
            </a:r>
            <a:endParaRPr dirty="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61e2d6d49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61e2d6d49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61e2d6d49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61e2d6d49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Machine code in one space</a:t>
            </a:r>
            <a:endParaRPr dirty="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61e2d6d490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61e2d6d490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Global vars loaded lower in stack</a:t>
            </a:r>
            <a:endParaRPr dirty="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1e2d6d490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1e2d6d490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Malloc() uses memory in the “heap”</a:t>
            </a:r>
            <a:endParaRPr dirty="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1e2d6d49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1e2d6d49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2ef2c814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2ef2c814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Photoshop colour picker – notice the hash: hexadecimal colour representation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-notice the RGB spaces and representations</a:t>
            </a:r>
            <a:endParaRPr dirty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61e2d6d49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61e2d6d49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Stack grows upward (see </a:t>
            </a:r>
            <a:r>
              <a:rPr lang="en-GB" dirty="0" err="1"/>
              <a:t>wk</a:t>
            </a:r>
            <a:r>
              <a:rPr lang="en-GB" dirty="0"/>
              <a:t> 4 tutorial)</a:t>
            </a:r>
            <a:endParaRPr dirty="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61e2d6d490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61e2d6d490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61e2d6d4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61e2d6d4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swap0.c again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06bdab245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06bdab245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1e2d6d4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61e2d6d4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Main gets a </a:t>
            </a:r>
            <a:r>
              <a:rPr lang="en-GB" dirty="0" err="1"/>
              <a:t>chuink</a:t>
            </a:r>
            <a:r>
              <a:rPr lang="en-GB" dirty="0"/>
              <a:t> of mem in stack</a:t>
            </a:r>
            <a:endParaRPr dirty="0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61e2d6d490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61e2d6d490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 calls get added on top</a:t>
            </a:r>
            <a:endParaRPr dirty="0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61e2d6d490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61e2d6d490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61e2d6d490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61e2d6d490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61e2d6d490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61e2d6d490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1e2d6d490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1e2d6d490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2ef2c814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2ef2c814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is 255 255 255. But what are these F's? hmmm</a:t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61e2d6d490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61e2d6d490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61e2d6d490_0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61e2d6d490_0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61e2d6d490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61e2d6d490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61e2d6d490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61e2d6d490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1e2d6d490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1e2d6d490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Swapping happens</a:t>
            </a:r>
            <a:endParaRPr dirty="0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61e2d6d490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61e2d6d490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1e2d6d490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1e2d6d490_0_1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61e2d6d49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61e2d6d49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65235447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65235447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fix?</a:t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306bdab24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306bdab24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ef2c81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ef2c81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61e2d6d490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61e2d6d490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Here passing by </a:t>
            </a:r>
            <a:r>
              <a:rPr lang="en-GB" dirty="0" err="1"/>
              <a:t>refernce</a:t>
            </a:r>
            <a:endParaRPr dirty="0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06bdab245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306bdab245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swap1.c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</a:t>
            </a:r>
            <a:r>
              <a:rPr lang="en" dirty="0"/>
              <a:t>e need to actually swap using pointers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1e2d6d490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61e2d6d490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61e2d6d490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61e2d6d490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Passing by reference here</a:t>
            </a:r>
            <a:endParaRPr dirty="0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1e2d6d490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1e2d6d490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61e2d6d490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61e2d6d490_0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61e2d6d490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61e2d6d490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61e2d6d490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61e2d6d490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61e2d6d490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61e2d6d490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61e2d6d490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61e2d6d490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2ef2c81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2ef2c81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06bdab245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06bdab245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06bdab24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306bdab245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61e2d6d490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61e2d6d490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NB you CAN sometimes run out of memory</a:t>
            </a:r>
            <a:endParaRPr dirty="0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61e2d6d49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61e2d6d49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bad about this picture?</a:t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61e2d6d490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61e2d6d490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Calls a lot of functions that “overflow”</a:t>
            </a:r>
            <a:endParaRPr dirty="0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61e2d6d490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61e2d6d490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Over allocating to reserved memory</a:t>
            </a:r>
            <a:endParaRPr dirty="0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06bdab245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06bdab245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https://www.youtube.com/watch?v=9m_YXDrRkic</a:t>
            </a:r>
            <a:endParaRPr dirty="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306bdab245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306bdab245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https://www.crowdstrike.com/wp-content/uploads/2024/08/Channel-File-291-Incident-Root-Cause-Analysis-08.06.2024.pdf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06bdab245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306bdab245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Danger of automatic updates!</a:t>
            </a:r>
            <a:endParaRPr dirty="0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61e2d6d490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61e2d6d490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how about these other training wheels?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D35289E-683B-69DD-875E-B2FED1D29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>
            <a:extLst>
              <a:ext uri="{FF2B5EF4-FFF2-40B4-BE49-F238E27FC236}">
                <a16:creationId xmlns:a16="http://schemas.microsoft.com/office/drawing/2014/main" id="{0F48DA9A-5AF5-D0CC-E697-B9B05E2280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>
            <a:extLst>
              <a:ext uri="{FF2B5EF4-FFF2-40B4-BE49-F238E27FC236}">
                <a16:creationId xmlns:a16="http://schemas.microsoft.com/office/drawing/2014/main" id="{3600382B-8628-1C1C-64B9-78A4FB323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Pictures made  of little dots “pixels – zoom in to see them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602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ef2c814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2ef2c814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But, what is with the “FF”?</a:t>
            </a:r>
            <a:endParaRPr dirty="0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06bdab245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306bdab245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get0.c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</a:t>
            </a:r>
            <a:r>
              <a:rPr lang="en" dirty="0"/>
              <a:t>ow much space do we need when soliciting user input?</a:t>
            </a:r>
            <a:endParaRPr dirty="0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06bdab2455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306bdab2455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get1.c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</a:t>
            </a:r>
            <a:r>
              <a:rPr lang="en" dirty="0"/>
              <a:t>canf() gets input and stores it at the address where n is</a:t>
            </a:r>
            <a:endParaRPr dirty="0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949c8622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2949c8622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Idea of garbage values</a:t>
            </a:r>
            <a:endParaRPr dirty="0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949c86228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949c86228d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949c86228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949c86228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949c86228d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949c86228d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306bdab245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306bdab245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get2.c</a:t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306bdab2455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306bdab2455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949c86228d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949c86228d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06bdab245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306bdab245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ef2c814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2ef2c814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Computer binary</a:t>
            </a:r>
            <a:endParaRPr dirty="0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949c86228d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2949c86228d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06bdab2455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306bdab2455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2949c86228d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2949c86228d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get_int allocates just enough memory + 1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61e2d6d490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61e2d6d490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File input and output</a:t>
            </a:r>
            <a:endParaRPr dirty="0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865235447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865235447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phonebook{0,1}.c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Function related to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with the code files to look at file functions functionality!</a:t>
            </a:r>
            <a:endParaRPr dirty="0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06bdab245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306bdab2455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cp.c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https://stock.adobe.com/search/video?k=progress+bar</a:t>
            </a:r>
            <a:r>
              <a:rPr lang="en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</a:t>
            </a:r>
            <a:r>
              <a:rPr lang="en" dirty="0"/>
              <a:t>p.c demonstrates copy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NB use of pointers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NB the while loop iterates over value byte by byte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-byte reading in cp.c is a lot like a youtube video in that it reads consecutively</a:t>
            </a:r>
            <a:endParaRPr dirty="0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9c7a2e96b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9c7a2e96b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Finally, bitmap</a:t>
            </a:r>
            <a:endParaRPr dirty="0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1e2d6d490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1e2d6d490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Reading pixels top to bottom, left to right</a:t>
            </a:r>
            <a:endParaRPr dirty="0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61e2d6d490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61e2d6d490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</a:t>
            </a:r>
            <a:r>
              <a:rPr lang="en" dirty="0"/>
              <a:t>rayscale throws away colour</a:t>
            </a:r>
            <a:endParaRPr dirty="0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61e2d6d490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61e2d6d490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2ef2c814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2ef2c814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Decimal numbers</a:t>
            </a:r>
            <a:endParaRPr dirty="0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61e2d6d490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61e2d6d490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</a:t>
            </a:r>
            <a:r>
              <a:rPr lang="en" dirty="0"/>
              <a:t>eflect flips the image</a:t>
            </a:r>
            <a:endParaRPr dirty="0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61e2d6d490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61e2d6d490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</a:t>
            </a:r>
            <a:r>
              <a:rPr lang="en" dirty="0"/>
              <a:t>lur combines pixel values</a:t>
            </a:r>
            <a:endParaRPr dirty="0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61e2d6d490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61e2d6d490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86523544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286523544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https://xkcd.com/138/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1592806568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1592806568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ef2c814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2ef2c814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Hexidecimal</a:t>
            </a:r>
            <a:r>
              <a:rPr lang="en-GB" dirty="0"/>
              <a:t> notations – extends numbers with letters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Single space for each number 0-15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9755a6ec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9755a6ec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2ef2c814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2ef2c814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ef2c814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2ef2c8143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2ef2c814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2ef2c814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Let’s count in hex </a:t>
            </a:r>
            <a:r>
              <a:rPr lang="en-GB" dirty="0" err="1"/>
              <a:t>omgz</a:t>
            </a:r>
            <a:r>
              <a:rPr lang="en-GB" dirty="0"/>
              <a:t>!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2ef2c814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2ef2c814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ef2c814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ef2c814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075E5A3-37B4-0B51-808B-FA04B7D3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>
            <a:extLst>
              <a:ext uri="{FF2B5EF4-FFF2-40B4-BE49-F238E27FC236}">
                <a16:creationId xmlns:a16="http://schemas.microsoft.com/office/drawing/2014/main" id="{2E757645-5D71-ECDA-4E97-7715229D8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>
            <a:extLst>
              <a:ext uri="{FF2B5EF4-FFF2-40B4-BE49-F238E27FC236}">
                <a16:creationId xmlns:a16="http://schemas.microsoft.com/office/drawing/2014/main" id="{C14F0843-0F9E-ABDF-AA60-771D7D1E97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048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ef2c814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ef2c814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ef2c814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2ef2c814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2ef2c814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2ef2c814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ef2c814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2ef2c814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2ef2c814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2ef2c814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2ef2c8143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2ef2c8143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2ef2c814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2ef2c814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2ef2c814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2ef2c814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2ef2c814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2ef2c814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2ef2c814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2ef2c814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"ten"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2B87F04-E5ED-10DD-6E1F-C198AA9C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>
            <a:extLst>
              <a:ext uri="{FF2B5EF4-FFF2-40B4-BE49-F238E27FC236}">
                <a16:creationId xmlns:a16="http://schemas.microsoft.com/office/drawing/2014/main" id="{722BC450-B5F3-29F4-884B-D8E7EFF5B8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>
            <a:extLst>
              <a:ext uri="{FF2B5EF4-FFF2-40B4-BE49-F238E27FC236}">
                <a16:creationId xmlns:a16="http://schemas.microsoft.com/office/drawing/2014/main" id="{5DC483C0-96B3-2B6D-4C01-162C58F8B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3309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2ef2c814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2ef2c814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"eleven"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ef2c8143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ef2c8143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ef2c8143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2ef2c8143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ef2c814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2ef2c814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ef2c8143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2ef2c8143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ef2c8143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ef2c8143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zero" not "ten"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2ef2c8143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2ef2c8143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one", not "eleven"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2ef2c8143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2ef2c8143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ef2c8143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2ef2c8143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2ef2c814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2ef2c814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3E57DE8-CF23-1754-1F7F-90D0C1E3A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>
            <a:extLst>
              <a:ext uri="{FF2B5EF4-FFF2-40B4-BE49-F238E27FC236}">
                <a16:creationId xmlns:a16="http://schemas.microsoft.com/office/drawing/2014/main" id="{81ECCD13-B9DB-68E0-ABCB-DD4D498DE2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>
            <a:extLst>
              <a:ext uri="{FF2B5EF4-FFF2-40B4-BE49-F238E27FC236}">
                <a16:creationId xmlns:a16="http://schemas.microsoft.com/office/drawing/2014/main" id="{14EAE508-41DF-CF40-83BC-888F7AD3E0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See the pixels! Love the pixels!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4361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65235447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65235447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highest we can count with 2 digits??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A little math gets us to 255...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2ef2c814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2ef2c8143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ef2c8143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2ef2c8143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2ef2c8143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2ef2c8143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2ef2c8143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2ef2c8143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2ef2c8143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2ef2c8143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06bdab245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06bdab245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06bdab245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06bdab245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6bdab245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6bdab245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why is hex popular?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-can actually represent a whole Byte (8 bits) with just 2 hex digits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-takes up less memory!!</a:t>
            </a: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1a44cb7b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1a44cb7b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ef2c814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2ef2c814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is how pixels are represented – file formats, jpeg etc, but BITMAP!! (smiley face)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1a44cb7bf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1a44cb7bf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Addresses of bytes</a:t>
            </a: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1a44cb7bf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1a44cb7bf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Actually we use </a:t>
            </a:r>
            <a:r>
              <a:rPr lang="en-GB" dirty="0" err="1"/>
              <a:t>hexidecimal</a:t>
            </a: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1a44cb7b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1a44cb7b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WOAH! Some potential for ambiguity</a:t>
            </a: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1a44cb7b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1a44cb7b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“0x” denotes the use of hexadecimal to let us know</a:t>
            </a: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1a44cb7bf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1a44cb7bf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addresses0.c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 code, how's it stored in memory?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a44cb7bf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a44cb7bf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1a44cb7bf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1a44cb7bf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Memory is found in an arbitrary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(4 bytes for int)</a:t>
            </a: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1a44cb7bf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1a44cb7bf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Location address in hex - arbitrary</a:t>
            </a: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1a44cb7bf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1a44cb7bf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turns out C has two operators that let us see and access addresses like that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&amp; address operator – </a:t>
            </a:r>
            <a:r>
              <a:rPr lang="en" b="1" dirty="0"/>
              <a:t>the actual address in memory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“dereference operator” how to get to an address, </a:t>
            </a:r>
            <a:r>
              <a:rPr lang="en" b="1" dirty="0"/>
              <a:t>just stores the address in memory of something</a:t>
            </a:r>
            <a:endParaRPr b="1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6bdab245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06bdab245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addresses1.c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Pointers! - Use in </a:t>
            </a:r>
            <a:r>
              <a:rPr lang="en-GB" dirty="0" err="1">
                <a:solidFill>
                  <a:schemeClr val="dk1"/>
                </a:solidFill>
              </a:rPr>
              <a:t>printf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2ef2c814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2ef2c814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e2d6d49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1e2d6d49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pointer is essentially an address, or more precisely a variable that can store an address.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1e2d6d49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1e2d6d49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addresses{2,3}.c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*p stores the address of the value of 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-kind of awkward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-kind of archaic by modern language standards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-BUT it is explicit</a:t>
            </a:r>
            <a:endParaRPr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6921a3f8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6921a3f8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is hex so big?  Memory is </a:t>
            </a:r>
            <a:r>
              <a:rPr lang="en-GB" dirty="0" err="1"/>
              <a:t>biiig</a:t>
            </a:r>
            <a:r>
              <a:rPr lang="en-GB" dirty="0"/>
              <a:t> these days!</a:t>
            </a:r>
            <a:endParaRPr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1a44cb7bf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1a44cb7bf_0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did we just see?</a:t>
            </a:r>
            <a:endParaRPr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1a44cb7bf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1a44cb7bf_0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 n is 50</a:t>
            </a: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1a44cb7bf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1a44cb7bf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 n 50 has an address</a:t>
            </a:r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a44cb7bf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1a44cb7bf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Pointer p stores the address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 is integer at that address</a:t>
            </a: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a44cb7bf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1a44cb7bf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Pointer also stored in memory! 4 bytes versus 8 bytes!</a:t>
            </a:r>
            <a:endParaRPr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1a44cb7bf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1a44cb7bf_0_1245:notes"/>
          <p:cNvSpPr txBox="1">
            <a:spLocks noGrp="1"/>
          </p:cNvSpPr>
          <p:nvPr>
            <p:ph type="body" idx="1"/>
          </p:nvPr>
        </p:nvSpPr>
        <p:spPr>
          <a:xfrm>
            <a:off x="685800" y="41148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Think of a P</a:t>
            </a:r>
            <a:r>
              <a:rPr lang="en" dirty="0"/>
              <a:t>ointer as something that “points” to location of value in a “cubby hole”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MAILBOX DEMO</a:t>
            </a: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9755a6e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9755a6e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String revisited (hint it is actually an array of chars)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“string” as a class is in cs50.h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9755a6ec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9755a6ec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1a44cb7b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1a44cb7b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1a44cb7b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1a44cb7b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1a44cb7bf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1a44cb7bf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1e2d6d49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1e2d6d49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Mem locations – NB 1 byte apart</a:t>
            </a:r>
            <a:endParaRPr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6921a3f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6921a3f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1e2d6d4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1e2d6d4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addresses{4,5}.c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NB pointer for a string is the starting address!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</a:t>
            </a:r>
            <a:r>
              <a:rPr lang="en" dirty="0"/>
              <a:t>cript demonstrates the 1 byte increment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en" dirty="0"/>
              <a:t>rintf() works print 1 char at a time until it hits the Null \0 char!</a:t>
            </a:r>
            <a:endParaRPr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1a44cb7bf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1a44cb7bf_0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who cares about the specific addresses, think of this just as a pointer literally, an arrow.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1a44cb7bf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1a44cb7bf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addresses6.c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Declaring a string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92806568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92806568f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1a44cb7bf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1a44cb7bf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addresses7.c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DROP TRAINING WHEELS.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just an address.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</a:t>
            </a:r>
            <a:r>
              <a:rPr lang="en" dirty="0"/>
              <a:t>tring s is really same as char *s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2ef2c814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2ef2c814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Pixel art!</a:t>
            </a:r>
            <a:endParaRPr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1e2d6d49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1e2d6d49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"string"? It's a type we defined for you. In fact, recall how we made our own type last week for a person.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2ef2c8143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2ef2c8143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1e2d6d49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61e2d6d49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92806568f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92806568f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6bdab245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06bdab245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instance, you could alias "integer" to be the same as "int". But no need to do that.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06bdab245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06bdab245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06bdab245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06bdab245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06bdab245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06bdab245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6bdab245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6bdab245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06bdab24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06bdab245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6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9m_YXDrRkic?feature=oembed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rcRect t="13517"/>
          <a:stretch>
            <a:fillRect/>
          </a:stretch>
        </p:blipFill>
        <p:spPr>
          <a:xfrm>
            <a:off x="637225" y="381000"/>
            <a:ext cx="7729843" cy="418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cs50.h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 arithmetic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Google Shape;779;p143"/>
          <p:cNvGraphicFramePr/>
          <p:nvPr/>
        </p:nvGraphicFramePr>
        <p:xfrm>
          <a:off x="0" y="-50"/>
          <a:ext cx="9143600" cy="6858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" name="Google Shape;784;p144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4" name="Google Shape;794;p146"/>
          <p:cNvGraphicFramePr/>
          <p:nvPr/>
        </p:nvGraphicFramePr>
        <p:xfrm>
          <a:off x="0" y="-50"/>
          <a:ext cx="9143600" cy="6858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9" name="Google Shape;799;p147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148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149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4" name="Google Shape;814;p150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7863"/>
            <a:ext cx="9144003" cy="36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" name="Google Shape;819;p151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4" name="Google Shape;824;p152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" name="Google Shape;829;p153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4" name="Google Shape;834;p154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" name="Google Shape;839;p155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40" name="Google Shape;840;p155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1" name="Google Shape;841;p155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6" name="Google Shape;846;p156"/>
          <p:cNvGraphicFramePr/>
          <p:nvPr/>
        </p:nvGraphicFramePr>
        <p:xfrm>
          <a:off x="0" y="-50"/>
          <a:ext cx="9143600" cy="6858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1" name="Google Shape;851;p157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6" name="Google Shape;856;p158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1" name="Google Shape;861;p159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" name="Google Shape;866;p160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688" y="0"/>
            <a:ext cx="438861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1" name="Google Shape;871;p161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6" name="Google Shape;876;p162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" name="Google Shape;881;p163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2" name="Google Shape;882;p16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3" name="Google Shape;883;p163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8" name="Google Shape;888;p164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9" name="Google Shape;889;p16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0" name="Google Shape;890;p164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0" name="Google Shape;900;p166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01" name="Google Shape;901;p166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6" name="Google Shape;906;p167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07" name="Google Shape;907;p167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2" name="Google Shape;912;p168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3" name="Google Shape;913;p168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8" name="Google Shape;918;p169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9" name="Google Shape;919;p169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0" name="Google Shape;920;p169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170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26" name="Google Shape;926;p170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7" name="Google Shape;927;p170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63"/>
            <a:ext cx="9144002" cy="502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" name="Google Shape;932;p171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33" name="Google Shape;933;p171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4" name="Google Shape;934;p171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9" name="Google Shape;939;p172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40" name="Google Shape;940;p172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1" name="Google Shape;941;p172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6" name="Google Shape;946;p173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47" name="Google Shape;947;p17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8" name="Google Shape;948;p173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3" name="Google Shape;953;p174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54" name="Google Shape;954;p17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5" name="Google Shape;955;p174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7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valgrind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7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values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8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79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*y;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80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x = malloc(sizeof(int));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2032CAC2-516B-5078-14E8-3B96B6F8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85725"/>
            <a:ext cx="4781550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81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*x = 42;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82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3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4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y = 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85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lang Panic Merch &amp; Gifts for Sale | Redbubble">
            <a:extLst>
              <a:ext uri="{FF2B5EF4-FFF2-40B4-BE49-F238E27FC236}">
                <a16:creationId xmlns:a16="http://schemas.microsoft.com/office/drawing/2014/main" id="{4296BCBE-4856-5E94-AE80-36146160D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0" t="16701" r="17138" b="16767"/>
          <a:stretch>
            <a:fillRect/>
          </a:stretch>
        </p:blipFill>
        <p:spPr bwMode="auto">
          <a:xfrm>
            <a:off x="2053936" y="53686"/>
            <a:ext cx="5036128" cy="503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value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56" name="Google Shape;1056;p19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9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194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194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194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194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2" name="Google Shape;1062;p194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1063;p194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1064;p194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1065;p19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p194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9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19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194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19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194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194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194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4" name="Google Shape;1074;p194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5" name="Google Shape;1075;p19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076;p19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194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194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1079;p194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0" name="Google Shape;1080;p194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194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19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19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195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195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0" name="Google Shape;1090;p195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1" name="Google Shape;1091;p195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195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3" name="Google Shape;1093;p195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4" name="Google Shape;1094;p195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5" name="Google Shape;1095;p19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6" name="Google Shape;1096;p195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19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195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9" name="Google Shape;1099;p195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0" name="Google Shape;1100;p195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01;p195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195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3" name="Google Shape;1103;p195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4" name="Google Shape;1104;p195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5" name="Google Shape;1105;p19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6" name="Google Shape;1106;p19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195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195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195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0" name="Google Shape;1110;p195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1" name="Google Shape;1111;p195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6" name="Google Shape;1116;p19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7" name="Google Shape;1117;p19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19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1119;p19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19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5" name="Google Shape;1125;p19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6" name="Google Shape;1126;p19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19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19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197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0" name="Google Shape;1130;p197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1" name="Google Shape;1131;p19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19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7" name="Google Shape;1137;p19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8" name="Google Shape;1138;p19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19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0" name="Google Shape;1140;p198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198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2" name="Google Shape;1142;p198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3" name="Google Shape;1143;p198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4" name="Google Shape;1144;p198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45" name="Google Shape;1145;p198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0" name="Google Shape;1150;p19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19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19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19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199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5" name="Google Shape;1155;p199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6" name="Google Shape;1156;p199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7" name="Google Shape;1157;p199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8" name="Google Shape;1158;p199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59" name="Google Shape;1159;p199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4" name="Google Shape;1164;p20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5" name="Google Shape;1165;p20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20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20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200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200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200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1" name="Google Shape;1171;p200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2" name="Google Shape;1172;p200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3" name="Google Shape;1173;p20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25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8" name="Google Shape;1178;p20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20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20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20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" name="Google Shape;1182;p201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201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4" name="Google Shape;1184;p201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5" name="Google Shape;1185;p201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6" name="Google Shape;1186;p201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7" name="Google Shape;1187;p201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2" name="Google Shape;1192;p20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20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p20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20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6" name="Google Shape;1196;p202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202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8" name="Google Shape;1198;p202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9" name="Google Shape;1199;p202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0" name="Google Shape;1200;p202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1" name="Google Shape;1201;p202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6" name="Google Shape;1206;p20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20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20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20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20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0" name="Google Shape;1220;p20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1" name="Google Shape;1221;p20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2" name="Google Shape;1222;p20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3" name="Google Shape;1223;p20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4" name="Google Shape;1224;p20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5" name="Google Shape;1225;p20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05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1" name="Google Shape;1231;p20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2" name="Google Shape;1232;p20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3" name="Google Shape;1233;p20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4" name="Google Shape;1234;p20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20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36;p20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7" name="Google Shape;1237;p20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0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9" name="Google Shape;1239;p20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06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5" name="Google Shape;1245;p20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Google Shape;1246;p20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7" name="Google Shape;1247;p20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8" name="Google Shape;1248;p20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9" name="Google Shape;1249;p20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0" name="Google Shape;1250;p20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0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6" name="Google Shape;1256;p20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" name="Google Shape;1257;p20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8" name="Google Shape;1258;p20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9" name="Google Shape;1259;p20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0" name="Google Shape;1260;p20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0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20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0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4" name="Google Shape;1264;p20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20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20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20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" name="Google Shape;1272;p20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" name="Google Shape;1273;p20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Google Shape;1274;p20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5" name="Google Shape;1275;p20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20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7" name="Google Shape;1277;p20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2" name="Google Shape;1282;p21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3" name="Google Shape;1283;p21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4" name="Google Shape;1284;p21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5" name="Google Shape;1285;p21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21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21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8" name="Google Shape;1288;p21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21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0" name="Google Shape;1290;p21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1" name="Google Shape;1291;p21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210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7" name="Google Shape;1297;p21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21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9" name="Google Shape;1299;p21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0" name="Google Shape;1300;p21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1" name="Google Shape;1301;p21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21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21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211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211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6" name="Google Shape;1306;p211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7" name="Google Shape;1307;p211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8" name="Google Shape;1308;p21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9" name="Google Shape;1309;p21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4" name="Google Shape;1314;p21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5" name="Google Shape;1315;p21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6" name="Google Shape;1316;p21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7" name="Google Shape;1317;p21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8" name="Google Shape;1318;p21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21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21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212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212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212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Google Shape;1324;p212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21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6" name="Google Shape;1326;p21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" name="Google Shape;1331;p21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21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3" name="Google Shape;1333;p21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Google Shape;1334;p21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21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6" name="Google Shape;1336;p21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7" name="Google Shape;1337;p21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13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13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0" name="Google Shape;1340;p213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1" name="Google Shape;1341;p213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2" name="Google Shape;1342;p21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3" name="Google Shape;1343;p21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4" name="Google Shape;1344;p213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9" name="Google Shape;1349;p21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21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1" name="Google Shape;1351;p21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2" name="Google Shape;1352;p21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3" name="Google Shape;1353;p21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4" name="Google Shape;1354;p21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5" name="Google Shape;1355;p21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21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1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8" name="Google Shape;1358;p21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9" name="Google Shape;1359;p21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0" name="Google Shape;1360;p21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1" name="Google Shape;1361;p21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2" name="Google Shape;1362;p21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7" name="Google Shape;1367;p21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21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9" name="Google Shape;1369;p21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0" name="Google Shape;1370;p21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1" name="Google Shape;1371;p21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2" name="Google Shape;1372;p21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3" name="Google Shape;1373;p21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21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21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6" name="Google Shape;1376;p21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7" name="Google Shape;1377;p21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8" name="Google Shape;1378;p21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9" name="Google Shape;1379;p21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0" name="Google Shape;1380;p21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5" name="Google Shape;1385;p21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6" name="Google Shape;1386;p21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7" name="Google Shape;1387;p21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8" name="Google Shape;1388;p21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9" name="Google Shape;1389;p21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21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21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1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21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4" name="Google Shape;1394;p21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5" name="Google Shape;1395;p21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6" name="Google Shape;1396;p21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7" name="Google Shape;1397;p21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8" name="Google Shape;1398;p21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21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21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5" name="Google Shape;1405;p21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21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7" name="Google Shape;1407;p21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8" name="Google Shape;1408;p21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9" name="Google Shape;1409;p21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21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21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2" name="Google Shape;1412;p21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3" name="Google Shape;1413;p21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4" name="Google Shape;1414;p21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5" name="Google Shape;1415;p21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0" name="Google Shape;1420;p21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21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21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21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21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5" name="Google Shape;1425;p21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6" name="Google Shape;1426;p21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21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8" name="Google Shape;1428;p21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reference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3" name="Google Shape;1453;p22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22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22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6" name="Google Shape;1456;p22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22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22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9" name="Google Shape;1459;p22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22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1" name="Google Shape;1461;p22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6" name="Google Shape;1466;p22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22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8" name="Google Shape;1468;p22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9" name="Google Shape;1469;p22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0" name="Google Shape;1470;p22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1" name="Google Shape;1471;p22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2" name="Google Shape;1472;p22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22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2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5" name="Google Shape;1475;p22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6" name="Google Shape;1476;p22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7" name="Google Shape;1477;p22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8" name="Google Shape;1478;p22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9" name="Google Shape;1479;p224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480" name="Google Shape;1480;p224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5" name="Google Shape;1485;p22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22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22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8" name="Google Shape;1488;p22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9" name="Google Shape;1489;p22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22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1" name="Google Shape;1491;p22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2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22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4" name="Google Shape;1494;p22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5" name="Google Shape;1495;p22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6" name="Google Shape;1496;p22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7" name="Google Shape;1497;p22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8" name="Google Shape;1498;p225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499" name="Google Shape;1499;p225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00" name="Google Shape;1500;p22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5" name="Google Shape;1505;p22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6" name="Google Shape;1506;p22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7" name="Google Shape;1507;p22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8" name="Google Shape;1508;p22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9" name="Google Shape;1509;p22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0" name="Google Shape;1510;p22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1" name="Google Shape;1511;p22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2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22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4" name="Google Shape;1514;p22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5" name="Google Shape;1515;p22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6" name="Google Shape;1516;p22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7" name="Google Shape;1517;p22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8" name="Google Shape;1518;p226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19" name="Google Shape;1519;p226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20" name="Google Shape;1520;p22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5" name="Google Shape;1525;p22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6" name="Google Shape;1526;p22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7" name="Google Shape;1527;p22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8" name="Google Shape;1528;p22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9" name="Google Shape;1529;p22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0" name="Google Shape;1530;p22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22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22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22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4" name="Google Shape;1534;p22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5" name="Google Shape;1535;p22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6" name="Google Shape;1536;p22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7" name="Google Shape;1537;p22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8" name="Google Shape;1538;p227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39" name="Google Shape;1539;p227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40" name="Google Shape;1540;p22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5" name="Google Shape;1545;p22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22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7" name="Google Shape;1547;p22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8" name="Google Shape;1548;p22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22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0" name="Google Shape;1550;p22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1" name="Google Shape;1551;p22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22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22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4" name="Google Shape;1554;p22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22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6" name="Google Shape;1556;p22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22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8" name="Google Shape;1558;p228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59" name="Google Shape;1559;p228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60" name="Google Shape;1560;p22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5" name="Google Shape;1565;p22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6" name="Google Shape;1566;p22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22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Google Shape;1568;p22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9" name="Google Shape;1569;p22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0" name="Google Shape;1570;p22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1" name="Google Shape;1571;p22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2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2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4" name="Google Shape;1574;p22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5" name="Google Shape;1575;p22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6" name="Google Shape;1576;p22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7" name="Google Shape;1577;p22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8" name="Google Shape;1578;p229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79" name="Google Shape;1579;p229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4" name="Google Shape;1584;p23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23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Google Shape;1586;p23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7" name="Google Shape;1587;p23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23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9" name="Google Shape;1589;p23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0" name="Google Shape;1590;p23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23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2" name="Google Shape;1592;p23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7" name="Google Shape;1607;p23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8" name="Google Shape;1608;p23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9" name="Google Shape;1609;p23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0" name="Google Shape;1610;p23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1" name="Google Shape;1611;p233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233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3" name="Google Shape;1613;p233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4" name="Google Shape;1614;p233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5" name="Google Shape;1615;p233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6" name="Google Shape;1616;p23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234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22" name="Google Shape;1622;p23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3" name="Google Shape;1623;p23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4" name="Google Shape;1624;p23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5" name="Google Shape;1625;p23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234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 overflow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buffer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475" y="174480"/>
            <a:ext cx="53530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nline Media 1" title="CrowdStrike Outage Explained">
            <a:hlinkClick r:id="" action="ppaction://media"/>
            <a:extLst>
              <a:ext uri="{FF2B5EF4-FFF2-40B4-BE49-F238E27FC236}">
                <a16:creationId xmlns:a16="http://schemas.microsoft.com/office/drawing/2014/main" id="{BB260308-B803-1365-D9F7-B1EB9D7696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46069" y="1422255"/>
            <a:ext cx="6419000" cy="3626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a:t>
            </a:r>
            <a:endParaRPr sz="250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</a:t>
            </a:r>
            <a:r>
              <a:rPr lang="en" sz="2500">
                <a:solidFill>
                  <a:srgbClr val="000000"/>
                </a:solidFill>
                <a:highlight>
                  <a:schemeClr val="dk1"/>
                </a:highlight>
              </a:rPr>
              <a:t>The Content Interpreter expected only 20 values. Therefore, the attempt to access the 21st value produced an out-of-bounds memory read beyond the end of the input data array and resulted in a system crash.</a:t>
            </a:r>
            <a:r>
              <a:rPr lang="en" sz="2500"/>
              <a:t>"</a:t>
            </a:r>
            <a:endParaRPr sz="250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get_char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get_double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get_float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get_long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get_string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AEB4EB69-2228-E514-6A02-A24C750F3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rubber duck in a desert with pyramids in the background&#10;&#10;AI-generated content may be incorrect.">
            <a:extLst>
              <a:ext uri="{FF2B5EF4-FFF2-40B4-BE49-F238E27FC236}">
                <a16:creationId xmlns:a16="http://schemas.microsoft.com/office/drawing/2014/main" id="{3E206B3D-2FBB-85A2-2D86-D31E0713C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80" y="0"/>
            <a:ext cx="68284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1" name="Google Shape;1671;p243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6" name="Google Shape;1676;p244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77" name="Google Shape;167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1" name="Google Shape;1721;p245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22" name="Google Shape;172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2" name="Google Shape;1762;p246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7" name="Google Shape;1767;p247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68" name="Google Shape;176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" name="Google Shape;1812;p248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13" name="Google Shape;181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7" name="Google Shape;1857;p249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58" name="Google Shape;1858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0" name="Google Shape;1870;p250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1" name="Google Shape;1871;p250"/>
          <p:cNvSpPr/>
          <p:nvPr/>
        </p:nvSpPr>
        <p:spPr>
          <a:xfrm>
            <a:off x="3758903" y="2309257"/>
            <a:ext cx="5211100" cy="1716225"/>
          </a:xfrm>
          <a:custGeom>
            <a:avLst/>
            <a:gdLst/>
            <a:ahLst/>
            <a:cxnLst/>
            <a:rect l="l" t="t" r="r" b="b"/>
            <a:pathLst>
              <a:path w="208444" h="68649" extrusionOk="0">
                <a:moveTo>
                  <a:pt x="33657" y="0"/>
                </a:moveTo>
                <a:cubicBezTo>
                  <a:pt x="33657" y="12583"/>
                  <a:pt x="37602" y="27158"/>
                  <a:pt x="30622" y="37628"/>
                </a:cubicBezTo>
                <a:cubicBezTo>
                  <a:pt x="24961" y="46120"/>
                  <a:pt x="7007" y="53075"/>
                  <a:pt x="884" y="44911"/>
                </a:cubicBezTo>
                <a:cubicBezTo>
                  <a:pt x="-2079" y="40960"/>
                  <a:pt x="4522" y="33657"/>
                  <a:pt x="9381" y="32773"/>
                </a:cubicBezTo>
                <a:cubicBezTo>
                  <a:pt x="16769" y="31429"/>
                  <a:pt x="24764" y="32069"/>
                  <a:pt x="31836" y="34594"/>
                </a:cubicBezTo>
                <a:cubicBezTo>
                  <a:pt x="42520" y="38409"/>
                  <a:pt x="55727" y="54284"/>
                  <a:pt x="49436" y="63725"/>
                </a:cubicBezTo>
                <a:cubicBezTo>
                  <a:pt x="47059" y="67292"/>
                  <a:pt x="41132" y="69890"/>
                  <a:pt x="37298" y="67973"/>
                </a:cubicBezTo>
                <a:cubicBezTo>
                  <a:pt x="33172" y="65910"/>
                  <a:pt x="31883" y="58880"/>
                  <a:pt x="33657" y="54622"/>
                </a:cubicBezTo>
                <a:cubicBezTo>
                  <a:pt x="35307" y="50661"/>
                  <a:pt x="39327" y="48093"/>
                  <a:pt x="42760" y="45518"/>
                </a:cubicBezTo>
                <a:cubicBezTo>
                  <a:pt x="54742" y="36530"/>
                  <a:pt x="71400" y="28831"/>
                  <a:pt x="85851" y="32773"/>
                </a:cubicBezTo>
                <a:cubicBezTo>
                  <a:pt x="95856" y="35502"/>
                  <a:pt x="107041" y="60437"/>
                  <a:pt x="96775" y="61904"/>
                </a:cubicBezTo>
                <a:cubicBezTo>
                  <a:pt x="90363" y="62820"/>
                  <a:pt x="82667" y="56155"/>
                  <a:pt x="81602" y="49766"/>
                </a:cubicBezTo>
                <a:cubicBezTo>
                  <a:pt x="80440" y="42796"/>
                  <a:pt x="85102" y="35342"/>
                  <a:pt x="90099" y="30345"/>
                </a:cubicBezTo>
                <a:cubicBezTo>
                  <a:pt x="104844" y="15600"/>
                  <a:pt x="158533" y="26157"/>
                  <a:pt x="150789" y="45518"/>
                </a:cubicBezTo>
                <a:cubicBezTo>
                  <a:pt x="149176" y="49551"/>
                  <a:pt x="143055" y="53697"/>
                  <a:pt x="139258" y="51587"/>
                </a:cubicBezTo>
                <a:cubicBezTo>
                  <a:pt x="130796" y="46885"/>
                  <a:pt x="126446" y="29363"/>
                  <a:pt x="133796" y="23063"/>
                </a:cubicBezTo>
                <a:cubicBezTo>
                  <a:pt x="140911" y="16964"/>
                  <a:pt x="152492" y="12696"/>
                  <a:pt x="161106" y="16387"/>
                </a:cubicBezTo>
                <a:cubicBezTo>
                  <a:pt x="169399" y="19940"/>
                  <a:pt x="172934" y="30034"/>
                  <a:pt x="179314" y="36414"/>
                </a:cubicBezTo>
                <a:cubicBezTo>
                  <a:pt x="186552" y="43652"/>
                  <a:pt x="198209" y="46125"/>
                  <a:pt x="208445" y="4612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2 3 4 5 6 7 8 9 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6" name="Google Shape;1876;p251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1" name="Google Shape;1881;p252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82" name="Google Shape;188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6" name="Google Shape;1926;p253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27" name="Google Shape;192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2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I/O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fscanf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fwrite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fseek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Google Shape;1977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BMP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Google Shape;1987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000"/>
            <a:ext cx="9144001" cy="609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25" y="152400"/>
            <a:ext cx="58323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3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5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76" name="Google Shape;276;p5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0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5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83" name="Google Shape;283;p5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5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0" name="Google Shape;290;p5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D3B0697-60EE-D41B-769E-259BBB56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rubber duck in a desert with pyramids in the background&#10;&#10;AI-generated content may be incorrect.">
            <a:extLst>
              <a:ext uri="{FF2B5EF4-FFF2-40B4-BE49-F238E27FC236}">
                <a16:creationId xmlns:a16="http://schemas.microsoft.com/office/drawing/2014/main" id="{34A043E0-A126-E5A9-ED9B-DFC9E6714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698" r="51243"/>
          <a:stretch>
            <a:fillRect/>
          </a:stretch>
        </p:blipFill>
        <p:spPr>
          <a:xfrm>
            <a:off x="289100" y="1"/>
            <a:ext cx="847118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29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5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6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04" name="Google Shape;304;p6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6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1" name="Google Shape;311;p6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6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8" name="Google Shape;318;p6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6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25" name="Google Shape;325;p6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2" name="Google Shape;332;p6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07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6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9" name="Google Shape;339;p6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08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6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6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09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53" name="Google Shape;353;p6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6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0" name="Google Shape;360;p6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720BEFB-0886-2C57-A274-FAD69CAD0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rubber duck in a desert with pyramids in the background&#10;&#10;AI-generated content may be incorrect.">
            <a:extLst>
              <a:ext uri="{FF2B5EF4-FFF2-40B4-BE49-F238E27FC236}">
                <a16:creationId xmlns:a16="http://schemas.microsoft.com/office/drawing/2014/main" id="{913F327F-654A-91D0-DE4C-C42D234E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05" t="70592" r="66091" b="18290"/>
          <a:stretch>
            <a:fillRect/>
          </a:stretch>
        </p:blipFill>
        <p:spPr>
          <a:xfrm>
            <a:off x="0" y="0"/>
            <a:ext cx="9461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0B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6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0C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7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74" name="Google Shape;374;p7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0D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1" name="Google Shape;381;p7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0E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8" name="Google Shape;388;p7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7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95" name="Google Shape;395;p7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7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2" name="Google Shape;402;p7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7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7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4FE3B71-D582-EAA5-39E4-23534AE1D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7C5A8-83EB-37A3-ACA4-C285B218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518"/>
            <a:ext cx="9144000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92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7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8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4" name="Google Shape;444;p8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8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1" name="Google Shape;451;p8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2" name="Google Shape;452;p81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8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1" name="Google Shape;461;p8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240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3" name="Google Shape;473;p83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4" name="Google Shape;474;p83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255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 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1111 1111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p88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/>
          <p:nvPr/>
        </p:nvSpPr>
        <p:spPr>
          <a:xfrm>
            <a:off x="3657600" y="238200"/>
            <a:ext cx="5257800" cy="46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89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90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91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92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" name="Google Shape;532;p94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95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96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%p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/>
          <p:nvPr/>
        </p:nvSpPr>
        <p:spPr>
          <a:xfrm>
            <a:off x="466725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5"/>
          <p:cNvSpPr/>
          <p:nvPr/>
        </p:nvSpPr>
        <p:spPr>
          <a:xfrm>
            <a:off x="2753600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5"/>
          <p:cNvSpPr/>
          <p:nvPr/>
        </p:nvSpPr>
        <p:spPr>
          <a:xfrm>
            <a:off x="7485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5"/>
          <p:cNvSpPr/>
          <p:nvPr/>
        </p:nvSpPr>
        <p:spPr>
          <a:xfrm>
            <a:off x="311770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5"/>
          <p:cNvSpPr/>
          <p:nvPr/>
        </p:nvSpPr>
        <p:spPr>
          <a:xfrm>
            <a:off x="1269025" y="1238625"/>
            <a:ext cx="1371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5"/>
          <p:cNvSpPr/>
          <p:nvPr/>
        </p:nvSpPr>
        <p:spPr>
          <a:xfrm>
            <a:off x="864625" y="1671825"/>
            <a:ext cx="306300" cy="181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5"/>
          <p:cNvSpPr/>
          <p:nvPr/>
        </p:nvSpPr>
        <p:spPr>
          <a:xfrm>
            <a:off x="466750" y="3483225"/>
            <a:ext cx="3063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5"/>
          <p:cNvSpPr/>
          <p:nvPr/>
        </p:nvSpPr>
        <p:spPr>
          <a:xfrm>
            <a:off x="1596275" y="15754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5"/>
          <p:cNvSpPr/>
          <p:nvPr/>
        </p:nvSpPr>
        <p:spPr>
          <a:xfrm>
            <a:off x="1269025" y="2076100"/>
            <a:ext cx="17400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5"/>
          <p:cNvSpPr/>
          <p:nvPr/>
        </p:nvSpPr>
        <p:spPr>
          <a:xfrm>
            <a:off x="2753600" y="1708875"/>
            <a:ext cx="306300" cy="173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5"/>
          <p:cNvSpPr/>
          <p:nvPr/>
        </p:nvSpPr>
        <p:spPr>
          <a:xfrm>
            <a:off x="3151400" y="3527825"/>
            <a:ext cx="317100" cy="94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5"/>
          <p:cNvSpPr/>
          <p:nvPr/>
        </p:nvSpPr>
        <p:spPr>
          <a:xfrm>
            <a:off x="1596275" y="2551625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5"/>
          <p:cNvSpPr/>
          <p:nvPr/>
        </p:nvSpPr>
        <p:spPr>
          <a:xfrm>
            <a:off x="1170825" y="3527850"/>
            <a:ext cx="14694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5"/>
          <p:cNvSpPr/>
          <p:nvPr/>
        </p:nvSpPr>
        <p:spPr>
          <a:xfrm>
            <a:off x="836750" y="395500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5"/>
          <p:cNvSpPr/>
          <p:nvPr/>
        </p:nvSpPr>
        <p:spPr>
          <a:xfrm>
            <a:off x="2742663" y="398405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5"/>
          <p:cNvSpPr/>
          <p:nvPr/>
        </p:nvSpPr>
        <p:spPr>
          <a:xfrm>
            <a:off x="117091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5"/>
          <p:cNvSpPr/>
          <p:nvPr/>
        </p:nvSpPr>
        <p:spPr>
          <a:xfrm>
            <a:off x="230036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3468500" y="482700"/>
            <a:ext cx="5469600" cy="412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FA62F-6B94-3B8E-8ED2-09FC95E5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24" y="1520918"/>
            <a:ext cx="3794734" cy="228898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Google Shape;587;p105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2" name="Google Shape;592;p106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107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2" name="Google Shape;602;p108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109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Google Shape;612;p110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13" name="Google Shape;613;p110"/>
          <p:cNvCxnSpPr/>
          <p:nvPr/>
        </p:nvCxnSpPr>
        <p:spPr>
          <a:xfrm rot="-5400000" flipH="1">
            <a:off x="3798550" y="2595325"/>
            <a:ext cx="1317300" cy="213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113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3" name="Google Shape;633;p114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s[0]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s[1]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s[2]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s[3]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115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Google Shape;643;p116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8" name="Google Shape;648;p117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18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54" name="Google Shape;654;p118"/>
          <p:cNvCxnSpPr/>
          <p:nvPr/>
        </p:nvCxnSpPr>
        <p:spPr>
          <a:xfrm rot="5400000">
            <a:off x="3230350" y="2245225"/>
            <a:ext cx="1321800" cy="918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art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name;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number;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struct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int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 *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 dirty="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3428</Words>
  <Application>Microsoft Office PowerPoint</Application>
  <PresentationFormat>On-screen Show (16:9)</PresentationFormat>
  <Paragraphs>1479</Paragraphs>
  <Slides>224</Slides>
  <Notes>224</Notes>
  <HiddenSlides>3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224</vt:i4>
      </vt:variant>
    </vt:vector>
  </HeadingPairs>
  <TitlesOfParts>
    <vt:vector size="228" baseType="lpstr">
      <vt:lpstr>Arial</vt:lpstr>
      <vt:lpstr>Consolas</vt:lpstr>
      <vt:lpstr>Simple Dark</vt:lpstr>
      <vt:lpstr>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pixel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RGB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hexadecimal</vt:lpstr>
      <vt:lpstr>base-16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cs50.h</vt:lpstr>
      <vt:lpstr>pointer arithmetic</vt:lpstr>
      <vt:lpstr>PowerPoint Presentation</vt:lpstr>
      <vt:lpstr>PowerPoint Presentation</vt:lpstr>
      <vt:lpstr>strcmp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NULL</vt:lpstr>
      <vt:lpstr>valgrind</vt:lpstr>
      <vt:lpstr>garbage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</vt:lpstr>
      <vt:lpstr>passing by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passing by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vt:lpstr>
      <vt:lpstr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I/O</vt:lpstr>
      <vt:lpstr>PowerPoint Presentation</vt:lpstr>
      <vt:lpstr>PowerPoint Presentation</vt:lpstr>
      <vt:lpstr>BMP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Harris</cp:lastModifiedBy>
  <cp:revision>12</cp:revision>
  <dcterms:modified xsi:type="dcterms:W3CDTF">2025-10-26T17:46:08Z</dcterms:modified>
</cp:coreProperties>
</file>